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4" r:id="rId5"/>
    <p:sldId id="265" r:id="rId6"/>
    <p:sldId id="266" r:id="rId7"/>
    <p:sldId id="267" r:id="rId8"/>
    <p:sldId id="26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71" autoAdjust="0"/>
  </p:normalViewPr>
  <p:slideViewPr>
    <p:cSldViewPr>
      <p:cViewPr varScale="1">
        <p:scale>
          <a:sx n="66" d="100"/>
          <a:sy n="66" d="100"/>
        </p:scale>
        <p:origin x="1506" y="60"/>
      </p:cViewPr>
      <p:guideLst>
        <p:guide orient="horz" pos="2160"/>
        <p:guide pos="2880"/>
      </p:guideLst>
    </p:cSldViewPr>
  </p:slideViewPr>
  <p:notesTextViewPr>
    <p:cViewPr>
      <p:scale>
        <a:sx n="1" d="1"/>
        <a:sy n="1" d="1"/>
      </p:scale>
      <p:origin x="0" y="0"/>
    </p:cViewPr>
  </p:notesTextViewPr>
  <p:sorterViewPr>
    <p:cViewPr>
      <p:scale>
        <a:sx n="150" d="100"/>
        <a:sy n="150" d="100"/>
      </p:scale>
      <p:origin x="0" y="17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044C8-8345-4719-97D3-A17F33C471A7}" type="datetimeFigureOut">
              <a:rPr lang="en-US" smtClean="0"/>
              <a:pPr/>
              <a:t>8/7/2014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5D6A6-F37F-4E74-894D-A45D7722C38C}" type="slidenum">
              <a:rPr lang="en-US" smtClean="0"/>
              <a:pPr/>
              <a:t>‹#›</a:t>
            </a:fld>
            <a:endParaRPr lang="en-US"/>
          </a:p>
        </p:txBody>
      </p:sp>
    </p:spTree>
    <p:extLst>
      <p:ext uri="{BB962C8B-B14F-4D97-AF65-F5344CB8AC3E}">
        <p14:creationId xmlns:p14="http://schemas.microsoft.com/office/powerpoint/2010/main" val="382299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27868" indent="-279949" eaLnBrk="0" hangingPunct="0">
              <a:defRPr>
                <a:solidFill>
                  <a:schemeClr val="tx1"/>
                </a:solidFill>
                <a:latin typeface="Arial" charset="0"/>
                <a:ea typeface="ＭＳ Ｐゴシック" charset="-128"/>
              </a:defRPr>
            </a:lvl2pPr>
            <a:lvl3pPr marL="1119797" indent="-223959" eaLnBrk="0" hangingPunct="0">
              <a:defRPr>
                <a:solidFill>
                  <a:schemeClr val="tx1"/>
                </a:solidFill>
                <a:latin typeface="Arial" charset="0"/>
                <a:ea typeface="ＭＳ Ｐゴシック" charset="-128"/>
              </a:defRPr>
            </a:lvl3pPr>
            <a:lvl4pPr marL="1567716" indent="-223959" eaLnBrk="0" hangingPunct="0">
              <a:defRPr>
                <a:solidFill>
                  <a:schemeClr val="tx1"/>
                </a:solidFill>
                <a:latin typeface="Arial" charset="0"/>
                <a:ea typeface="ＭＳ Ｐゴシック" charset="-128"/>
              </a:defRPr>
            </a:lvl4pPr>
            <a:lvl5pPr marL="2015635" indent="-223959" eaLnBrk="0" hangingPunct="0">
              <a:defRPr>
                <a:solidFill>
                  <a:schemeClr val="tx1"/>
                </a:solidFill>
                <a:latin typeface="Arial" charset="0"/>
                <a:ea typeface="ＭＳ Ｐゴシック" charset="-128"/>
              </a:defRPr>
            </a:lvl5pPr>
            <a:lvl6pPr marL="2463554" indent="-223959" defTabSz="447919" eaLnBrk="0" fontAlgn="base" hangingPunct="0">
              <a:spcBef>
                <a:spcPct val="0"/>
              </a:spcBef>
              <a:spcAft>
                <a:spcPct val="0"/>
              </a:spcAft>
              <a:defRPr>
                <a:solidFill>
                  <a:schemeClr val="tx1"/>
                </a:solidFill>
                <a:latin typeface="Arial" charset="0"/>
                <a:ea typeface="ＭＳ Ｐゴシック" charset="-128"/>
              </a:defRPr>
            </a:lvl6pPr>
            <a:lvl7pPr marL="2911472" indent="-223959" defTabSz="447919" eaLnBrk="0" fontAlgn="base" hangingPunct="0">
              <a:spcBef>
                <a:spcPct val="0"/>
              </a:spcBef>
              <a:spcAft>
                <a:spcPct val="0"/>
              </a:spcAft>
              <a:defRPr>
                <a:solidFill>
                  <a:schemeClr val="tx1"/>
                </a:solidFill>
                <a:latin typeface="Arial" charset="0"/>
                <a:ea typeface="ＭＳ Ｐゴシック" charset="-128"/>
              </a:defRPr>
            </a:lvl7pPr>
            <a:lvl8pPr marL="3359391" indent="-223959" defTabSz="447919" eaLnBrk="0" fontAlgn="base" hangingPunct="0">
              <a:spcBef>
                <a:spcPct val="0"/>
              </a:spcBef>
              <a:spcAft>
                <a:spcPct val="0"/>
              </a:spcAft>
              <a:defRPr>
                <a:solidFill>
                  <a:schemeClr val="tx1"/>
                </a:solidFill>
                <a:latin typeface="Arial" charset="0"/>
                <a:ea typeface="ＭＳ Ｐゴシック" charset="-128"/>
              </a:defRPr>
            </a:lvl8pPr>
            <a:lvl9pPr marL="3807310" indent="-223959" defTabSz="447919"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E86DEDA-BFCB-4AED-82F6-B92C5DDF6168}"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219096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ct val="0"/>
              </a:spcBef>
              <a:spcAft>
                <a:spcPts val="0"/>
              </a:spcAft>
              <a:defRPr/>
            </a:pPr>
            <a:r>
              <a:rPr lang="en-GB" b="1" u="sng" dirty="0" smtClean="0">
                <a:solidFill>
                  <a:srgbClr val="FF0000"/>
                </a:solidFill>
              </a:rPr>
              <a:t>To embed a project resource or materials</a:t>
            </a:r>
          </a:p>
          <a:p>
            <a:pPr fontAlgn="auto">
              <a:spcBef>
                <a:spcPct val="0"/>
              </a:spcBef>
              <a:spcAft>
                <a:spcPts val="0"/>
              </a:spcAft>
              <a:defRPr/>
            </a:pPr>
            <a:r>
              <a:rPr lang="en-US" dirty="0" smtClean="0">
                <a:solidFill>
                  <a:schemeClr val="tx2"/>
                </a:solidFill>
              </a:rPr>
              <a:t>Have the resource document available. From the </a:t>
            </a:r>
            <a:r>
              <a:rPr lang="en-US" b="1" dirty="0" smtClean="0">
                <a:solidFill>
                  <a:schemeClr val="tx2"/>
                </a:solidFill>
              </a:rPr>
              <a:t>Insert</a:t>
            </a:r>
            <a:r>
              <a:rPr lang="en-US" dirty="0" smtClean="0">
                <a:solidFill>
                  <a:schemeClr val="tx2"/>
                </a:solidFill>
              </a:rPr>
              <a:t> menu choose </a:t>
            </a:r>
            <a:r>
              <a:rPr lang="en-US" b="1" dirty="0" smtClean="0">
                <a:solidFill>
                  <a:schemeClr val="tx2"/>
                </a:solidFill>
              </a:rPr>
              <a:t>Object</a:t>
            </a:r>
            <a:r>
              <a:rPr lang="en-US" dirty="0" smtClean="0">
                <a:solidFill>
                  <a:schemeClr val="tx2"/>
                </a:solidFill>
              </a:rPr>
              <a:t>.</a:t>
            </a:r>
          </a:p>
          <a:p>
            <a:pPr fontAlgn="auto">
              <a:spcBef>
                <a:spcPct val="0"/>
              </a:spcBef>
              <a:spcAft>
                <a:spcPts val="0"/>
              </a:spcAft>
              <a:defRPr/>
            </a:pPr>
            <a:r>
              <a:rPr lang="en-US" dirty="0" smtClean="0">
                <a:solidFill>
                  <a:schemeClr val="tx2"/>
                </a:solidFill>
              </a:rPr>
              <a:t>Select </a:t>
            </a:r>
            <a:r>
              <a:rPr lang="en-US" b="1" dirty="0" smtClean="0">
                <a:solidFill>
                  <a:schemeClr val="tx2"/>
                </a:solidFill>
              </a:rPr>
              <a:t>Create from File…</a:t>
            </a:r>
            <a:r>
              <a:rPr lang="en-US" dirty="0" smtClean="0">
                <a:solidFill>
                  <a:schemeClr val="tx2"/>
                </a:solidFill>
              </a:rPr>
              <a:t> and click </a:t>
            </a:r>
            <a:r>
              <a:rPr lang="en-US" b="1" dirty="0" smtClean="0">
                <a:solidFill>
                  <a:schemeClr val="tx2"/>
                </a:solidFill>
              </a:rPr>
              <a:t>Browse…</a:t>
            </a:r>
            <a:r>
              <a:rPr lang="en-US" dirty="0" smtClean="0">
                <a:solidFill>
                  <a:schemeClr val="tx2"/>
                </a:solidFill>
              </a:rPr>
              <a:t>.</a:t>
            </a:r>
            <a:r>
              <a:rPr lang="en-US" b="1" dirty="0" smtClean="0">
                <a:solidFill>
                  <a:schemeClr val="tx2"/>
                </a:solidFill>
              </a:rPr>
              <a:t>  </a:t>
            </a:r>
            <a:r>
              <a:rPr lang="en-US" dirty="0" smtClean="0">
                <a:solidFill>
                  <a:schemeClr val="tx2"/>
                </a:solidFill>
              </a:rPr>
              <a:t>Find the file you want to include and click </a:t>
            </a:r>
            <a:r>
              <a:rPr lang="en-US" b="1" dirty="0" smtClean="0">
                <a:solidFill>
                  <a:schemeClr val="tx2"/>
                </a:solidFill>
              </a:rPr>
              <a:t>OK</a:t>
            </a:r>
            <a:r>
              <a:rPr lang="en-US" dirty="0" smtClean="0">
                <a:solidFill>
                  <a:schemeClr val="tx2"/>
                </a:solidFill>
              </a:rPr>
              <a:t>.</a:t>
            </a:r>
          </a:p>
          <a:p>
            <a:pPr fontAlgn="auto">
              <a:spcBef>
                <a:spcPct val="0"/>
              </a:spcBef>
              <a:spcAft>
                <a:spcPts val="0"/>
              </a:spcAft>
              <a:defRPr/>
            </a:pPr>
            <a:r>
              <a:rPr lang="en-US" dirty="0" smtClean="0">
                <a:solidFill>
                  <a:schemeClr val="tx2"/>
                </a:solidFill>
              </a:rPr>
              <a:t>Select </a:t>
            </a:r>
            <a:r>
              <a:rPr lang="en-US" b="1" dirty="0" smtClean="0">
                <a:solidFill>
                  <a:schemeClr val="tx2"/>
                </a:solidFill>
              </a:rPr>
              <a:t>Display as icon</a:t>
            </a:r>
            <a:r>
              <a:rPr lang="en-US" dirty="0" smtClean="0">
                <a:solidFill>
                  <a:schemeClr val="tx2"/>
                </a:solidFill>
              </a:rPr>
              <a:t> and click </a:t>
            </a:r>
            <a:r>
              <a:rPr lang="en-US" b="1" dirty="0" smtClean="0">
                <a:solidFill>
                  <a:schemeClr val="tx2"/>
                </a:solidFill>
              </a:rPr>
              <a:t>Change Icon…</a:t>
            </a:r>
            <a:r>
              <a:rPr lang="en-US" dirty="0" smtClean="0">
                <a:solidFill>
                  <a:schemeClr val="tx2"/>
                </a:solidFill>
              </a:rPr>
              <a:t> and add a suitable caption.</a:t>
            </a:r>
          </a:p>
          <a:p>
            <a:pPr fontAlgn="auto">
              <a:spcBef>
                <a:spcPct val="0"/>
              </a:spcBef>
              <a:spcAft>
                <a:spcPts val="0"/>
              </a:spcAft>
              <a:defRPr/>
            </a:pPr>
            <a:r>
              <a:rPr lang="en-US" dirty="0" smtClean="0">
                <a:solidFill>
                  <a:schemeClr val="tx2"/>
                </a:solidFill>
              </a:rPr>
              <a:t>Click </a:t>
            </a:r>
            <a:r>
              <a:rPr lang="en-US" b="1" dirty="0" smtClean="0">
                <a:solidFill>
                  <a:schemeClr val="tx2"/>
                </a:solidFill>
              </a:rPr>
              <a:t>OK</a:t>
            </a:r>
            <a:r>
              <a:rPr lang="en-US" dirty="0" smtClean="0">
                <a:solidFill>
                  <a:schemeClr val="tx2"/>
                </a:solidFill>
              </a:rPr>
              <a:t> to add the caption and click </a:t>
            </a:r>
            <a:r>
              <a:rPr lang="en-US" b="1" dirty="0" smtClean="0">
                <a:solidFill>
                  <a:schemeClr val="tx2"/>
                </a:solidFill>
              </a:rPr>
              <a:t>OK </a:t>
            </a:r>
            <a:r>
              <a:rPr lang="en-US" dirty="0" smtClean="0">
                <a:solidFill>
                  <a:schemeClr val="tx2"/>
                </a:solidFill>
              </a:rPr>
              <a:t>to embed the file. </a:t>
            </a:r>
            <a:r>
              <a:rPr lang="en-GB" dirty="0" smtClean="0">
                <a:solidFill>
                  <a:schemeClr val="tx2"/>
                </a:solidFill>
              </a:rPr>
              <a:t>Use the </a:t>
            </a:r>
            <a:r>
              <a:rPr lang="en-GB" b="1" dirty="0" smtClean="0">
                <a:solidFill>
                  <a:schemeClr val="tx2"/>
                </a:solidFill>
              </a:rPr>
              <a:t>Action</a:t>
            </a:r>
            <a:r>
              <a:rPr lang="en-GB" dirty="0" smtClean="0">
                <a:solidFill>
                  <a:schemeClr val="tx2"/>
                </a:solidFill>
              </a:rPr>
              <a:t> button on the Insert ribbon to activate the object.</a:t>
            </a:r>
          </a:p>
          <a:p>
            <a:pPr fontAlgn="auto">
              <a:spcBef>
                <a:spcPct val="0"/>
              </a:spcBef>
              <a:spcAft>
                <a:spcPts val="0"/>
              </a:spcAft>
              <a:defRPr/>
            </a:pPr>
            <a:endParaRPr lang="en-GB" dirty="0" smtClean="0">
              <a:solidFill>
                <a:schemeClr val="tx2"/>
              </a:solidFill>
            </a:endParaRPr>
          </a:p>
          <a:p>
            <a:pPr fontAlgn="auto">
              <a:spcBef>
                <a:spcPct val="0"/>
              </a:spcBef>
              <a:spcAft>
                <a:spcPts val="0"/>
              </a:spcAft>
              <a:defRPr/>
            </a:pPr>
            <a:r>
              <a:rPr lang="en-GB" dirty="0" smtClean="0">
                <a:solidFill>
                  <a:schemeClr val="tx2"/>
                </a:solidFill>
              </a:rPr>
              <a:t>Use Hyperlinks to link to websites, audio and video that show . </a:t>
            </a:r>
            <a:r>
              <a:rPr lang="en-GB" b="1" dirty="0" smtClean="0">
                <a:solidFill>
                  <a:schemeClr val="tx2"/>
                </a:solidFill>
              </a:rPr>
              <a:t>Do not embed video or audio, </a:t>
            </a:r>
            <a:r>
              <a:rPr lang="en-GB" dirty="0" smtClean="0">
                <a:solidFill>
                  <a:schemeClr val="tx2"/>
                </a:solidFill>
              </a:rPr>
              <a:t>use links to video hosting sites or your school site.</a:t>
            </a:r>
            <a:endParaRPr lang="en-US" dirty="0" smtClean="0">
              <a:solidFill>
                <a:schemeClr val="tx2"/>
              </a:solidFill>
            </a:endParaRPr>
          </a:p>
          <a:p>
            <a:pPr fontAlgn="auto">
              <a:spcBef>
                <a:spcPct val="0"/>
              </a:spcBef>
              <a:spcAft>
                <a:spcPts val="0"/>
              </a:spcAft>
              <a:defRPr/>
            </a:pPr>
            <a:endParaRPr lang="en-GB" dirty="0" smtClean="0"/>
          </a:p>
          <a:p>
            <a:pPr fontAlgn="auto">
              <a:spcBef>
                <a:spcPct val="0"/>
              </a:spcBef>
              <a:spcAft>
                <a:spcPts val="0"/>
              </a:spcAft>
              <a:defRPr/>
            </a:pPr>
            <a:r>
              <a:rPr lang="en-US" dirty="0" smtClean="0">
                <a:solidFill>
                  <a:srgbClr val="000000"/>
                </a:solidFill>
              </a:rPr>
              <a:t>Open the Word documents by double clicking the icons. Clicking Save in Word will save the changes.</a:t>
            </a:r>
          </a:p>
          <a:p>
            <a:pPr fontAlgn="auto">
              <a:spcBef>
                <a:spcPct val="0"/>
              </a:spcBef>
              <a:spcAft>
                <a:spcPts val="0"/>
              </a:spcAft>
              <a:defRPr/>
            </a:pPr>
            <a:endParaRPr lang="en-GB" dirty="0" smtClean="0">
              <a:solidFill>
                <a:srgbClr val="000000"/>
              </a:solidFill>
            </a:endParaRPr>
          </a:p>
          <a:p>
            <a:pPr fontAlgn="auto">
              <a:spcBef>
                <a:spcPct val="0"/>
              </a:spcBef>
              <a:spcAft>
                <a:spcPts val="0"/>
              </a:spcAft>
              <a:defRPr/>
            </a:pPr>
            <a:r>
              <a:rPr lang="en-GB" dirty="0" smtClean="0"/>
              <a:t>Please ensure that you have the full permission to use any images and video, as this project will be in the public domain.</a:t>
            </a:r>
            <a:endParaRPr lang="en-US" dirty="0" smtClean="0"/>
          </a:p>
          <a:p>
            <a:pPr fontAlgn="auto">
              <a:spcBef>
                <a:spcPct val="0"/>
              </a:spcBef>
              <a:spcAft>
                <a:spcPts val="0"/>
              </a:spcAft>
              <a:defRPr/>
            </a:pPr>
            <a:endParaRPr lang="en-GB" dirty="0" smtClean="0"/>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2A15D6A6-F37F-4E74-894D-A45D7722C38C}" type="slidenum">
              <a:rPr lang="en-US" smtClean="0"/>
              <a:pPr/>
              <a:t>4</a:t>
            </a:fld>
            <a:endParaRPr lang="en-US"/>
          </a:p>
        </p:txBody>
      </p:sp>
    </p:spTree>
    <p:extLst>
      <p:ext uri="{BB962C8B-B14F-4D97-AF65-F5344CB8AC3E}">
        <p14:creationId xmlns:p14="http://schemas.microsoft.com/office/powerpoint/2010/main" val="348674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A9EBBC-193D-4627-AC58-111A41AB9176}"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403042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EBBC-193D-4627-AC58-111A41AB9176}"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295318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EBBC-193D-4627-AC58-111A41AB9176}"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3736375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4800" y="247650"/>
            <a:ext cx="7402513"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userDrawn="1"/>
        </p:nvCxnSpPr>
        <p:spPr>
          <a:xfrm rot="5400000">
            <a:off x="1687513" y="5969000"/>
            <a:ext cx="1414462"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rot="5400000">
            <a:off x="1969294" y="415131"/>
            <a:ext cx="831850"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17800" y="1054100"/>
            <a:ext cx="6264275" cy="56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35900" y="5510213"/>
            <a:ext cx="11557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93725" y="541338"/>
            <a:ext cx="180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2563" y="798513"/>
            <a:ext cx="7653337" cy="588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rcRect b="18683"/>
          <a:stretch>
            <a:fillRect/>
          </a:stretch>
        </p:blipFill>
        <p:spPr bwMode="auto">
          <a:xfrm>
            <a:off x="242888" y="247650"/>
            <a:ext cx="87376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531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2563" y="798513"/>
            <a:ext cx="7653337" cy="588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16200000">
            <a:off x="3590925" y="1879601"/>
            <a:ext cx="1404937" cy="8177212"/>
          </a:xfrm>
          <a:prstGeom prst="rect">
            <a:avLst/>
          </a:prstGeom>
          <a:gradFill flip="none" rotWithShape="1">
            <a:gsLst>
              <a:gs pos="1000">
                <a:srgbClr val="ABD9E9"/>
              </a:gs>
              <a:gs pos="100000">
                <a:prstClr val="whit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26375" y="5500688"/>
            <a:ext cx="11557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95282"/>
            <a:ext cx="8229600" cy="503237"/>
          </a:xfrm>
          <a:prstGeom prst="rect">
            <a:avLst/>
          </a:prstGeom>
        </p:spPr>
        <p:txBody>
          <a:bodyPr vert="horz" lIns="91440" tIns="45720" rIns="91440" bIns="45720" rtlCol="0" anchor="b" anchorCtr="0">
            <a:noAutofit/>
          </a:bodyPr>
          <a:lstStyle>
            <a:lvl1pPr>
              <a:defRPr lang="en-US" sz="4000" dirty="0"/>
            </a:lvl1pPr>
          </a:lstStyle>
          <a:p>
            <a:pPr lvl="0"/>
            <a:r>
              <a:rPr lang="en-US" dirty="0" smtClean="0"/>
              <a:t>Click to edit Master title style</a:t>
            </a:r>
            <a:endParaRPr lang="en-US" dirty="0"/>
          </a:p>
        </p:txBody>
      </p:sp>
      <p:sp>
        <p:nvSpPr>
          <p:cNvPr id="6" name="Content Placeholder 2"/>
          <p:cNvSpPr>
            <a:spLocks noGrp="1"/>
          </p:cNvSpPr>
          <p:nvPr>
            <p:ph idx="1"/>
          </p:nvPr>
        </p:nvSpPr>
        <p:spPr>
          <a:xfrm>
            <a:off x="457200" y="1158244"/>
            <a:ext cx="8229600" cy="5287963"/>
          </a:xfrm>
          <a:prstGeom prst="rect">
            <a:avLst/>
          </a:prstGeom>
        </p:spPr>
        <p:txBody>
          <a:bodyPr/>
          <a:lstStyle>
            <a:lvl1pPr marL="342900" indent="-342900">
              <a:defRPr lang="en-US" sz="3200" kern="1200" baseline="0" dirty="0" smtClean="0">
                <a:solidFill>
                  <a:schemeClr val="accent6"/>
                </a:solidFill>
                <a:latin typeface="+mn-lt"/>
                <a:ea typeface="+mn-ea"/>
                <a:cs typeface="+mn-cs"/>
              </a:defRPr>
            </a:lvl1pPr>
            <a:lvl2pPr marL="742950" indent="-285750">
              <a:buFont typeface="Arial"/>
              <a:buChar char="•"/>
              <a:defRPr lang="en-US" sz="2800" kern="1200" baseline="0" dirty="0" smtClean="0">
                <a:solidFill>
                  <a:schemeClr val="accent6"/>
                </a:solidFill>
                <a:latin typeface="+mn-lt"/>
                <a:ea typeface="+mn-ea"/>
                <a:cs typeface="+mn-cs"/>
              </a:defRPr>
            </a:lvl2pPr>
            <a:lvl3pPr marL="1143000" indent="-228600">
              <a:defRPr lang="en-US" sz="2400" kern="1200" baseline="0" dirty="0" smtClean="0">
                <a:solidFill>
                  <a:schemeClr val="accent6"/>
                </a:solidFill>
                <a:latin typeface="+mn-lt"/>
                <a:ea typeface="+mn-ea"/>
                <a:cs typeface="+mn-cs"/>
              </a:defRPr>
            </a:lvl3pPr>
            <a:lvl4pPr marL="1600200" indent="-228600">
              <a:defRPr lang="en-US" sz="2000" kern="1200" baseline="0" dirty="0" smtClean="0">
                <a:solidFill>
                  <a:schemeClr val="accent6"/>
                </a:solidFill>
                <a:latin typeface="+mn-lt"/>
                <a:ea typeface="+mn-ea"/>
                <a:cs typeface="+mn-cs"/>
              </a:defRPr>
            </a:lvl4pPr>
            <a:lvl5pPr marL="2057400" indent="-228600">
              <a:defRPr lang="en-US" sz="2000" kern="1200" baseline="0" dirty="0" smtClean="0">
                <a:solidFill>
                  <a:schemeClr val="accent6"/>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013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9EBBC-193D-4627-AC58-111A41AB9176}"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265289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9EBBC-193D-4627-AC58-111A41AB9176}" type="datetimeFigureOut">
              <a:rPr lang="en-US" smtClean="0"/>
              <a:pPr/>
              <a:t>8/7/2014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346504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9EBBC-193D-4627-AC58-111A41AB9176}"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192782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9EBBC-193D-4627-AC58-111A41AB9176}" type="datetimeFigureOut">
              <a:rPr lang="en-US" smtClean="0"/>
              <a:pPr/>
              <a:t>8/7/2014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32360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9EBBC-193D-4627-AC58-111A41AB9176}" type="datetimeFigureOut">
              <a:rPr lang="en-US" smtClean="0"/>
              <a:pPr/>
              <a:t>8/7/2014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270373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9EBBC-193D-4627-AC58-111A41AB9176}" type="datetimeFigureOut">
              <a:rPr lang="en-US" smtClean="0"/>
              <a:pPr/>
              <a:t>8/7/2014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290320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9EBBC-193D-4627-AC58-111A41AB9176}"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30806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9EBBC-193D-4627-AC58-111A41AB9176}" type="datetimeFigureOut">
              <a:rPr lang="en-US" smtClean="0"/>
              <a:pPr/>
              <a:t>8/7/2014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A9EFA-6F0F-4BF3-8D57-A0F73688C1DE}" type="slidenum">
              <a:rPr lang="en-US" smtClean="0"/>
              <a:pPr/>
              <a:t>‹#›</a:t>
            </a:fld>
            <a:endParaRPr lang="en-US"/>
          </a:p>
        </p:txBody>
      </p:sp>
    </p:spTree>
    <p:extLst>
      <p:ext uri="{BB962C8B-B14F-4D97-AF65-F5344CB8AC3E}">
        <p14:creationId xmlns:p14="http://schemas.microsoft.com/office/powerpoint/2010/main" val="93520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9EBBC-193D-4627-AC58-111A41AB9176}" type="datetimeFigureOut">
              <a:rPr lang="en-US" smtClean="0"/>
              <a:pPr/>
              <a:t>8/7/2014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A9EFA-6F0F-4BF3-8D57-A0F73688C1DE}" type="slidenum">
              <a:rPr lang="en-US" smtClean="0"/>
              <a:pPr/>
              <a:t>‹#›</a:t>
            </a:fld>
            <a:endParaRPr lang="en-US"/>
          </a:p>
        </p:txBody>
      </p:sp>
    </p:spTree>
    <p:extLst>
      <p:ext uri="{BB962C8B-B14F-4D97-AF65-F5344CB8AC3E}">
        <p14:creationId xmlns:p14="http://schemas.microsoft.com/office/powerpoint/2010/main" val="2243780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bdsc.school.nz/" TargetMode="Externa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ideo" Target="http://www.youtube.com/v/HC2sbBxXOds?version=3&amp;hl=en_US"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video" Target="http://www.youtube.com/v/ELNiivzsmms?version=3&amp;hl=en_U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13.xml"/><Relationship Id="rId7" Type="http://schemas.openxmlformats.org/officeDocument/2006/relationships/oleObject" Target="file:///\\bdsc.school.nz\users\home\staff\c.clay\documents\Washington%20work\Collaboration%20through%20discussion.pdf" TargetMode="External"/><Relationship Id="rId2" Type="http://schemas.openxmlformats.org/officeDocument/2006/relationships/video" Target="http://www.youtube.com/v/D8xZ9HJccO8?version=3&amp;hl=en_US" TargetMode="Externa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file:///\\bdsc.school.nz\users\home\staff\c.clay\documents\Washington%20work\Students%20create%20collaborative%20notes.pdf"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Placeholder 1"/>
          <p:cNvSpPr txBox="1">
            <a:spLocks/>
          </p:cNvSpPr>
          <p:nvPr/>
        </p:nvSpPr>
        <p:spPr bwMode="auto">
          <a:xfrm>
            <a:off x="455613" y="1725613"/>
            <a:ext cx="52911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sz="6600">
                <a:solidFill>
                  <a:srgbClr val="356CA5"/>
                </a:solidFill>
                <a:latin typeface="Segoe" charset="0"/>
              </a:rPr>
              <a:t>Global Forum</a:t>
            </a:r>
          </a:p>
        </p:txBody>
      </p:sp>
      <p:sp>
        <p:nvSpPr>
          <p:cNvPr id="7171" name="Text Placeholder 2"/>
          <p:cNvSpPr txBox="1">
            <a:spLocks/>
          </p:cNvSpPr>
          <p:nvPr/>
        </p:nvSpPr>
        <p:spPr bwMode="auto">
          <a:xfrm>
            <a:off x="455613" y="2890838"/>
            <a:ext cx="52911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spcAft>
                <a:spcPts val="600"/>
              </a:spcAft>
              <a:buFont typeface="Arial" charset="0"/>
              <a:buNone/>
            </a:pPr>
            <a:r>
              <a:rPr lang="en-US" dirty="0">
                <a:solidFill>
                  <a:srgbClr val="000000"/>
                </a:solidFill>
                <a:latin typeface="Segoe" charset="0"/>
              </a:rPr>
              <a:t>	November 7-10, 2011	  </a:t>
            </a:r>
            <a:r>
              <a:rPr lang="en-US" dirty="0" smtClean="0">
                <a:solidFill>
                  <a:srgbClr val="000000"/>
                </a:solidFill>
                <a:latin typeface="Segoe" charset="0"/>
              </a:rPr>
              <a:t>|   Washington</a:t>
            </a:r>
            <a:r>
              <a:rPr lang="en-US" dirty="0">
                <a:solidFill>
                  <a:srgbClr val="000000"/>
                </a:solidFill>
                <a:latin typeface="Segoe" charset="0"/>
              </a:rPr>
              <a:t>, D.C. </a:t>
            </a:r>
          </a:p>
        </p:txBody>
      </p:sp>
    </p:spTree>
    <p:extLst>
      <p:ext uri="{BB962C8B-B14F-4D97-AF65-F5344CB8AC3E}">
        <p14:creationId xmlns:p14="http://schemas.microsoft.com/office/powerpoint/2010/main" val="305372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 y="1340769"/>
            <a:ext cx="7772400" cy="2259682"/>
          </a:xfrm>
          <a:prstGeom prst="rect">
            <a:avLst/>
          </a:prstGeom>
        </p:spPr>
        <p:txBody>
          <a:bodyPr vert="horz" lIns="91440" tIns="45720" rIns="91440" bIns="45720" rtlCol="0" anchor="b" anchorCtr="0">
            <a:normAutofit fontScale="82500" lnSpcReduction="20000"/>
          </a:bodyPr>
          <a:lstStyle>
            <a:lvl1pPr algn="ctr" defTabSz="914400" rtl="0" eaLnBrk="1" latinLnBrk="0" hangingPunct="1">
              <a:spcBef>
                <a:spcPct val="0"/>
              </a:spcBef>
              <a:buNone/>
              <a:defRPr lang="en-US" sz="4000" kern="1200" dirty="0">
                <a:solidFill>
                  <a:schemeClr val="tx1"/>
                </a:solidFill>
                <a:latin typeface="+mj-lt"/>
                <a:ea typeface="+mj-ea"/>
                <a:cs typeface="+mj-cs"/>
              </a:defRPr>
            </a:lvl1pPr>
          </a:lstStyle>
          <a:p>
            <a:r>
              <a:rPr lang="en-US" dirty="0" smtClean="0"/>
              <a:t>Chris Clay</a:t>
            </a:r>
          </a:p>
          <a:p>
            <a:r>
              <a:rPr lang="en-US" dirty="0" smtClean="0"/>
              <a:t>Botany Downs Secondary College</a:t>
            </a:r>
          </a:p>
          <a:p>
            <a:r>
              <a:rPr lang="en-US" dirty="0" smtClean="0"/>
              <a:t>New Zealand</a:t>
            </a:r>
          </a:p>
          <a:p>
            <a:r>
              <a:rPr lang="en-US" dirty="0" smtClean="0"/>
              <a:t>Virtual Classroom Tour - VCT</a:t>
            </a:r>
            <a:br>
              <a:rPr lang="en-US" dirty="0" smtClean="0"/>
            </a:br>
            <a:r>
              <a:rPr lang="en-US" dirty="0" smtClean="0"/>
              <a:t>Partners in Learning Global Forum</a:t>
            </a:r>
            <a:endParaRPr lang="en-US" dirty="0"/>
          </a:p>
        </p:txBody>
      </p:sp>
      <p:sp>
        <p:nvSpPr>
          <p:cNvPr id="9"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lang="en-US" sz="3200" kern="1200" baseline="0" dirty="0" smtClean="0">
                <a:solidFill>
                  <a:schemeClr val="accent6"/>
                </a:solidFill>
                <a:latin typeface="+mn-lt"/>
                <a:ea typeface="+mn-ea"/>
                <a:cs typeface="+mn-cs"/>
              </a:defRPr>
            </a:lvl1pPr>
            <a:lvl2pPr marL="742950" indent="-285750" algn="l" defTabSz="914400" rtl="0" eaLnBrk="1" latinLnBrk="0" hangingPunct="1">
              <a:spcBef>
                <a:spcPct val="20000"/>
              </a:spcBef>
              <a:buFont typeface="Arial"/>
              <a:buChar char="•"/>
              <a:defRPr lang="en-US" sz="2800" kern="1200" baseline="0" dirty="0" smtClean="0">
                <a:solidFill>
                  <a:schemeClr val="accent6"/>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baseline="0" dirty="0" smtClean="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baseline="0" dirty="0" smtClean="0">
                <a:solidFill>
                  <a:schemeClr val="accent6"/>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2000" kern="1200" baseline="0" dirty="0" smtClean="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a-DK" dirty="0">
                <a:solidFill>
                  <a:schemeClr val="tx1">
                    <a:tint val="75000"/>
                  </a:schemeClr>
                </a:solidFill>
              </a:rPr>
              <a:t>November 7 – 10, 2011</a:t>
            </a:r>
          </a:p>
          <a:p>
            <a:pPr marL="0" indent="0" algn="ctr">
              <a:buNone/>
            </a:pPr>
            <a:r>
              <a:rPr lang="da-DK" dirty="0">
                <a:solidFill>
                  <a:schemeClr val="tx1">
                    <a:tint val="75000"/>
                  </a:schemeClr>
                </a:solidFill>
              </a:rPr>
              <a:t>Washington DC</a:t>
            </a:r>
          </a:p>
        </p:txBody>
      </p:sp>
    </p:spTree>
    <p:extLst>
      <p:ext uri="{BB962C8B-B14F-4D97-AF65-F5344CB8AC3E}">
        <p14:creationId xmlns:p14="http://schemas.microsoft.com/office/powerpoint/2010/main" val="324409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307504"/>
            <a:ext cx="6912768"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da-DK" sz="3600" dirty="0" smtClean="0"/>
          </a:p>
        </p:txBody>
      </p:sp>
      <p:graphicFrame>
        <p:nvGraphicFramePr>
          <p:cNvPr id="5" name="Table 36"/>
          <p:cNvGraphicFramePr>
            <a:graphicFrameLocks noGrp="1"/>
          </p:cNvGraphicFramePr>
          <p:nvPr>
            <p:extLst>
              <p:ext uri="{D42A27DB-BD31-4B8C-83A1-F6EECF244321}">
                <p14:modId xmlns:p14="http://schemas.microsoft.com/office/powerpoint/2010/main" val="3186248402"/>
              </p:ext>
            </p:extLst>
          </p:nvPr>
        </p:nvGraphicFramePr>
        <p:xfrm>
          <a:off x="395612" y="1544371"/>
          <a:ext cx="8208912" cy="3419390"/>
        </p:xfrm>
        <a:graphic>
          <a:graphicData uri="http://schemas.openxmlformats.org/drawingml/2006/table">
            <a:tbl>
              <a:tblPr firstRow="1" bandRow="1">
                <a:tableStyleId>{5C22544A-7EE6-4342-B048-85BDC9FD1C3A}</a:tableStyleId>
              </a:tblPr>
              <a:tblGrid>
                <a:gridCol w="1728192"/>
                <a:gridCol w="6480720"/>
              </a:tblGrid>
              <a:tr h="457083">
                <a:tc>
                  <a:txBody>
                    <a:bodyPr/>
                    <a:lstStyle/>
                    <a:p>
                      <a:r>
                        <a:rPr lang="en-GB" sz="1400" dirty="0" smtClean="0">
                          <a:solidFill>
                            <a:schemeClr val="tx1"/>
                          </a:solidFill>
                          <a:latin typeface="+mn-lt"/>
                        </a:rPr>
                        <a:t>Educator(s)</a:t>
                      </a:r>
                      <a:endParaRPr lang="en-US" sz="1400" dirty="0">
                        <a:solidFill>
                          <a:schemeClr val="tx1"/>
                        </a:solidFill>
                        <a:latin typeface="+mn-lt"/>
                      </a:endParaRPr>
                    </a:p>
                  </a:txBody>
                  <a:tcPr marL="91443" marR="91443" marT="45713" marB="45713">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100" kern="1200" dirty="0" smtClean="0">
                          <a:solidFill>
                            <a:schemeClr val="bg1">
                              <a:lumMod val="50000"/>
                            </a:schemeClr>
                          </a:solidFill>
                          <a:latin typeface="+mn-lt"/>
                          <a:ea typeface="+mn-ea"/>
                          <a:cs typeface="Calibri" pitchFamily="34" charset="0"/>
                        </a:rPr>
                        <a:t>Chris Clay</a:t>
                      </a:r>
                      <a:endParaRPr lang="en-US" sz="1100" kern="1200" dirty="0">
                        <a:solidFill>
                          <a:schemeClr val="bg1">
                            <a:lumMod val="50000"/>
                          </a:schemeClr>
                        </a:solidFill>
                        <a:latin typeface="+mn-lt"/>
                        <a:ea typeface="+mn-ea"/>
                        <a:cs typeface="Calibri" pitchFamily="34" charset="0"/>
                      </a:endParaRPr>
                    </a:p>
                  </a:txBody>
                  <a:tcPr marL="91443" marR="91443" marT="45695" marB="45695">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767053">
                <a:tc>
                  <a:txBody>
                    <a:bodyPr/>
                    <a:lstStyle/>
                    <a:p>
                      <a:r>
                        <a:rPr lang="en-GB" sz="1400" b="1" dirty="0" smtClean="0">
                          <a:solidFill>
                            <a:schemeClr val="tx1"/>
                          </a:solidFill>
                          <a:latin typeface="+mn-lt"/>
                        </a:rPr>
                        <a:t>School</a:t>
                      </a:r>
                    </a:p>
                    <a:p>
                      <a:r>
                        <a:rPr lang="en-GB" sz="1200" b="0" i="1" dirty="0" smtClean="0">
                          <a:solidFill>
                            <a:schemeClr val="tx1"/>
                          </a:solidFill>
                          <a:latin typeface="+mn-lt"/>
                        </a:rPr>
                        <a:t>Brief description of school context</a:t>
                      </a:r>
                    </a:p>
                    <a:p>
                      <a:endParaRPr lang="en-US" sz="1200" b="1" dirty="0">
                        <a:solidFill>
                          <a:schemeClr val="tx1"/>
                        </a:solidFill>
                        <a:latin typeface="+mn-lt"/>
                      </a:endParaRPr>
                    </a:p>
                  </a:txBody>
                  <a:tcPr marL="91443" marR="91443" marT="45713" marB="45713">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100" kern="1200" dirty="0" smtClean="0">
                          <a:solidFill>
                            <a:schemeClr val="bg1">
                              <a:lumMod val="50000"/>
                            </a:schemeClr>
                          </a:solidFill>
                          <a:latin typeface="+mn-lt"/>
                          <a:ea typeface="+mn-ea"/>
                          <a:cs typeface="Calibri" pitchFamily="34" charset="0"/>
                        </a:rPr>
                        <a:t>Botany Downs</a:t>
                      </a:r>
                      <a:r>
                        <a:rPr lang="en-US" sz="1100" kern="1200" baseline="0" dirty="0" smtClean="0">
                          <a:solidFill>
                            <a:schemeClr val="bg1">
                              <a:lumMod val="50000"/>
                            </a:schemeClr>
                          </a:solidFill>
                          <a:latin typeface="+mn-lt"/>
                          <a:ea typeface="+mn-ea"/>
                          <a:cs typeface="Calibri" pitchFamily="34" charset="0"/>
                        </a:rPr>
                        <a:t> Secondary College, Auckland, New Zealand</a:t>
                      </a:r>
                    </a:p>
                    <a:p>
                      <a:r>
                        <a:rPr lang="en-US" sz="1100" kern="1200" baseline="0" dirty="0" smtClean="0">
                          <a:solidFill>
                            <a:schemeClr val="bg1">
                              <a:lumMod val="50000"/>
                            </a:schemeClr>
                          </a:solidFill>
                          <a:latin typeface="+mn-lt"/>
                          <a:ea typeface="+mn-ea"/>
                          <a:cs typeface="Calibri" pitchFamily="34" charset="0"/>
                        </a:rPr>
                        <a:t>We are a school of 1800 students in a high socio-economic area of our country’s biggest city – Auckland</a:t>
                      </a:r>
                    </a:p>
                  </a:txBody>
                  <a:tcPr marL="91443" marR="91443" marT="45695" marB="45695">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r>
              <a:tr h="345675">
                <a:tc>
                  <a:txBody>
                    <a:bodyPr/>
                    <a:lstStyle/>
                    <a:p>
                      <a:r>
                        <a:rPr lang="en-GB" sz="1400" b="1" dirty="0" smtClean="0">
                          <a:solidFill>
                            <a:schemeClr val="tx1"/>
                          </a:solidFill>
                          <a:latin typeface="+mn-lt"/>
                        </a:rPr>
                        <a:t>School Website</a:t>
                      </a:r>
                      <a:endParaRPr lang="en-US" sz="1400" b="1" dirty="0">
                        <a:solidFill>
                          <a:schemeClr val="tx1"/>
                        </a:solidFill>
                        <a:latin typeface="+mn-lt"/>
                      </a:endParaRPr>
                    </a:p>
                  </a:txBody>
                  <a:tcPr marL="91443" marR="91443" marT="45713" marB="45713">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100" kern="1200" dirty="0" smtClean="0">
                          <a:solidFill>
                            <a:schemeClr val="bg1">
                              <a:lumMod val="50000"/>
                            </a:schemeClr>
                          </a:solidFill>
                          <a:latin typeface="+mn-lt"/>
                          <a:ea typeface="+mn-ea"/>
                          <a:cs typeface="Calibri" pitchFamily="34" charset="0"/>
                          <a:hlinkClick r:id="rId2"/>
                        </a:rPr>
                        <a:t>www.bdsc.school.nz</a:t>
                      </a:r>
                      <a:endParaRPr lang="en-US" sz="1100" kern="1200" dirty="0">
                        <a:solidFill>
                          <a:schemeClr val="bg1">
                            <a:lumMod val="50000"/>
                          </a:schemeClr>
                        </a:solidFill>
                        <a:latin typeface="+mn-lt"/>
                        <a:ea typeface="+mn-ea"/>
                        <a:cs typeface="Calibri" pitchFamily="34" charset="0"/>
                      </a:endParaRPr>
                    </a:p>
                  </a:txBody>
                  <a:tcPr marL="91443" marR="91443" marT="45695" marB="45695">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432048">
                <a:tc>
                  <a:txBody>
                    <a:bodyPr/>
                    <a:lstStyle/>
                    <a:p>
                      <a:r>
                        <a:rPr lang="en-GB" sz="1400" b="1" dirty="0" smtClean="0">
                          <a:solidFill>
                            <a:schemeClr val="tx1"/>
                          </a:solidFill>
                          <a:latin typeface="+mn-lt"/>
                        </a:rPr>
                        <a:t>Content/Subject Areas</a:t>
                      </a:r>
                      <a:endParaRPr lang="en-US" sz="1400" b="1" dirty="0">
                        <a:solidFill>
                          <a:schemeClr val="tx1"/>
                        </a:solidFill>
                        <a:latin typeface="+mn-lt"/>
                      </a:endParaRPr>
                    </a:p>
                  </a:txBody>
                  <a:tcPr marL="91443" marR="91443" marT="45695" marB="4569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100" kern="1200" dirty="0" smtClean="0">
                          <a:solidFill>
                            <a:schemeClr val="bg1">
                              <a:lumMod val="50000"/>
                            </a:schemeClr>
                          </a:solidFill>
                          <a:latin typeface="+mn-lt"/>
                          <a:ea typeface="+mn-ea"/>
                          <a:cs typeface="Calibri" pitchFamily="34" charset="0"/>
                        </a:rPr>
                        <a:t>Biological Science</a:t>
                      </a:r>
                      <a:endParaRPr lang="en-US" sz="1100" kern="1200" dirty="0">
                        <a:solidFill>
                          <a:schemeClr val="bg1">
                            <a:lumMod val="50000"/>
                          </a:schemeClr>
                        </a:solidFill>
                        <a:latin typeface="+mn-lt"/>
                        <a:ea typeface="+mn-ea"/>
                        <a:cs typeface="Calibri" pitchFamily="34" charset="0"/>
                      </a:endParaRPr>
                    </a:p>
                  </a:txBody>
                  <a:tcPr marL="91443" marR="91443" marT="45695" marB="45695">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345986">
                <a:tc>
                  <a:txBody>
                    <a:bodyPr/>
                    <a:lstStyle/>
                    <a:p>
                      <a:r>
                        <a:rPr lang="en-GB" sz="1400" b="1" dirty="0" smtClean="0">
                          <a:solidFill>
                            <a:schemeClr val="tx1"/>
                          </a:solidFill>
                          <a:latin typeface="+mn-lt"/>
                        </a:rPr>
                        <a:t>Age/Grade level</a:t>
                      </a:r>
                      <a:endParaRPr lang="en-US" sz="1400" b="1" dirty="0">
                        <a:solidFill>
                          <a:schemeClr val="tx1"/>
                        </a:solidFill>
                        <a:latin typeface="+mn-lt"/>
                      </a:endParaRPr>
                    </a:p>
                  </a:txBody>
                  <a:tcPr marL="91443" marR="91443" marT="45695" marB="4569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100" kern="1200" dirty="0" smtClean="0">
                          <a:solidFill>
                            <a:schemeClr val="bg1">
                              <a:lumMod val="50000"/>
                            </a:schemeClr>
                          </a:solidFill>
                          <a:latin typeface="+mn-lt"/>
                          <a:ea typeface="+mn-ea"/>
                          <a:cs typeface="Calibri" pitchFamily="34" charset="0"/>
                        </a:rPr>
                        <a:t>Senior – 16-18 years</a:t>
                      </a:r>
                      <a:endParaRPr lang="en-US" sz="1100" kern="1200" dirty="0">
                        <a:solidFill>
                          <a:schemeClr val="bg1">
                            <a:lumMod val="50000"/>
                          </a:schemeClr>
                        </a:solidFill>
                        <a:latin typeface="+mn-lt"/>
                        <a:ea typeface="+mn-ea"/>
                        <a:cs typeface="Calibri" pitchFamily="34" charset="0"/>
                      </a:endParaRPr>
                    </a:p>
                  </a:txBody>
                  <a:tcPr marL="91443" marR="91443" marT="45695" marB="45695">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704686">
                <a:tc>
                  <a:txBody>
                    <a:bodyPr/>
                    <a:lstStyle/>
                    <a:p>
                      <a:r>
                        <a:rPr lang="en-GB" sz="1400" b="1" dirty="0" smtClean="0">
                          <a:solidFill>
                            <a:schemeClr val="tx1"/>
                          </a:solidFill>
                          <a:latin typeface="+mn-lt"/>
                        </a:rPr>
                        <a:t>Project Objectives</a:t>
                      </a:r>
                      <a:endParaRPr lang="en-US" sz="1400" b="1" dirty="0">
                        <a:solidFill>
                          <a:schemeClr val="tx1"/>
                        </a:solidFill>
                        <a:latin typeface="+mn-lt"/>
                      </a:endParaRPr>
                    </a:p>
                  </a:txBody>
                  <a:tcPr marL="91443" marR="91443" marT="45695" marB="4569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514350" indent="-171450" rtl="0" fontAlgn="ctr">
                        <a:spcBef>
                          <a:spcPts val="0"/>
                        </a:spcBef>
                        <a:spcAft>
                          <a:spcPts val="0"/>
                        </a:spcAft>
                        <a:buFont typeface="Arial" pitchFamily="34" charset="0"/>
                        <a:buChar char="•"/>
                      </a:pPr>
                      <a:r>
                        <a:rPr lang="en-US" sz="1400" b="1" i="0" dirty="0" smtClean="0">
                          <a:solidFill>
                            <a:srgbClr val="7F7F7F"/>
                          </a:solidFill>
                          <a:effectLst/>
                          <a:latin typeface="+mn-lt"/>
                        </a:rPr>
                        <a:t>Create a community that promotes collaborative teaching and learning</a:t>
                      </a:r>
                    </a:p>
                    <a:p>
                      <a:pPr marL="514350" indent="-171450" rtl="0" fontAlgn="ctr">
                        <a:spcBef>
                          <a:spcPts val="0"/>
                        </a:spcBef>
                        <a:spcAft>
                          <a:spcPts val="0"/>
                        </a:spcAft>
                        <a:buFont typeface="Arial" pitchFamily="34" charset="0"/>
                        <a:buChar char="•"/>
                      </a:pPr>
                      <a:r>
                        <a:rPr lang="en-US" sz="1400" b="1" i="0" dirty="0" smtClean="0">
                          <a:solidFill>
                            <a:srgbClr val="7F7F7F"/>
                          </a:solidFill>
                          <a:effectLst/>
                          <a:latin typeface="+mn-lt"/>
                        </a:rPr>
                        <a:t>Build mutually beneficial relationships between research scientists and high school students</a:t>
                      </a:r>
                    </a:p>
                    <a:p>
                      <a:pPr marL="171450" indent="-171450">
                        <a:buFont typeface="Arial" pitchFamily="34" charset="0"/>
                        <a:buChar char="•"/>
                      </a:pPr>
                      <a:endParaRPr lang="en-US" sz="1100" kern="1200" baseline="0" dirty="0" smtClean="0">
                        <a:solidFill>
                          <a:schemeClr val="bg1">
                            <a:lumMod val="50000"/>
                          </a:schemeClr>
                        </a:solidFill>
                        <a:latin typeface="+mn-lt"/>
                        <a:ea typeface="+mn-ea"/>
                        <a:cs typeface="Calibri" pitchFamily="34" charset="0"/>
                      </a:endParaRPr>
                    </a:p>
                  </a:txBody>
                  <a:tcPr marL="91443" marR="91443" marT="45695" marB="45695">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119" y="5072717"/>
            <a:ext cx="3096344" cy="1751534"/>
          </a:xfrm>
          <a:prstGeom prst="rect">
            <a:avLst/>
          </a:prstGeom>
        </p:spPr>
      </p:pic>
      <p:sp>
        <p:nvSpPr>
          <p:cNvPr id="3" name="TextBox 2"/>
          <p:cNvSpPr txBox="1"/>
          <p:nvPr/>
        </p:nvSpPr>
        <p:spPr>
          <a:xfrm>
            <a:off x="395536" y="519063"/>
            <a:ext cx="8136904" cy="1077218"/>
          </a:xfrm>
          <a:prstGeom prst="rect">
            <a:avLst/>
          </a:prstGeom>
          <a:noFill/>
        </p:spPr>
        <p:txBody>
          <a:bodyPr wrap="square" rtlCol="0">
            <a:spAutoFit/>
          </a:bodyPr>
          <a:lstStyle/>
          <a:p>
            <a:pPr lvl="0" algn="ctr">
              <a:defRPr/>
            </a:pPr>
            <a:r>
              <a:rPr lang="da-DK" sz="3200" b="1" dirty="0">
                <a:solidFill>
                  <a:prstClr val="black"/>
                </a:solidFill>
              </a:rPr>
              <a:t>Linking Eduational Accomplishments to </a:t>
            </a:r>
            <a:endParaRPr lang="da-DK" sz="3200" b="1" dirty="0" smtClean="0">
              <a:solidFill>
                <a:prstClr val="black"/>
              </a:solidFill>
            </a:endParaRPr>
          </a:p>
          <a:p>
            <a:pPr lvl="0" algn="ctr">
              <a:defRPr/>
            </a:pPr>
            <a:r>
              <a:rPr lang="da-DK" sz="3200" b="1" dirty="0" smtClean="0">
                <a:solidFill>
                  <a:prstClr val="black"/>
                </a:solidFill>
              </a:rPr>
              <a:t>Real </a:t>
            </a:r>
            <a:r>
              <a:rPr lang="da-DK" sz="3200" b="1" dirty="0">
                <a:solidFill>
                  <a:prstClr val="black"/>
                </a:solidFill>
              </a:rPr>
              <a:t>World Needs</a:t>
            </a:r>
            <a:endParaRPr lang="en-US" sz="3200" b="1" dirty="0">
              <a:solidFill>
                <a:prstClr val="black"/>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9" y="4848367"/>
            <a:ext cx="3810000" cy="1981200"/>
          </a:xfrm>
          <a:prstGeom prst="rect">
            <a:avLst/>
          </a:prstGeom>
        </p:spPr>
      </p:pic>
    </p:spTree>
    <p:extLst>
      <p:ext uri="{BB962C8B-B14F-4D97-AF65-F5344CB8AC3E}">
        <p14:creationId xmlns:p14="http://schemas.microsoft.com/office/powerpoint/2010/main" val="560076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6"/>
          <p:cNvGraphicFramePr>
            <a:graphicFrameLocks noGrp="1"/>
          </p:cNvGraphicFramePr>
          <p:nvPr>
            <p:extLst>
              <p:ext uri="{D42A27DB-BD31-4B8C-83A1-F6EECF244321}">
                <p14:modId xmlns:p14="http://schemas.microsoft.com/office/powerpoint/2010/main" val="1778354746"/>
              </p:ext>
            </p:extLst>
          </p:nvPr>
        </p:nvGraphicFramePr>
        <p:xfrm>
          <a:off x="251520" y="116632"/>
          <a:ext cx="8712968" cy="6597824"/>
        </p:xfrm>
        <a:graphic>
          <a:graphicData uri="http://schemas.openxmlformats.org/drawingml/2006/table">
            <a:tbl>
              <a:tblPr firstRow="1" bandRow="1">
                <a:tableStyleId>{5C22544A-7EE6-4342-B048-85BDC9FD1C3A}</a:tableStyleId>
              </a:tblPr>
              <a:tblGrid>
                <a:gridCol w="1224136"/>
                <a:gridCol w="7488832"/>
              </a:tblGrid>
              <a:tr h="6597824">
                <a:tc>
                  <a:txBody>
                    <a:bodyPr/>
                    <a:lstStyle/>
                    <a:p>
                      <a:endParaRPr lang="da-DK" sz="140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Project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endParaRPr lang="da-DK" sz="1200" b="1" dirty="0" smtClean="0">
                        <a:solidFill>
                          <a:schemeClr val="tx1"/>
                        </a:solidFill>
                        <a:latin typeface="+mn-lt"/>
                      </a:endParaRPr>
                    </a:p>
                    <a:p>
                      <a:r>
                        <a:rPr lang="da-DK" sz="1400" b="1" dirty="0" smtClean="0">
                          <a:solidFill>
                            <a:schemeClr val="tx1"/>
                          </a:solidFill>
                          <a:latin typeface="+mn-lt"/>
                        </a:rPr>
                        <a:t>Design of the Learning Environment</a:t>
                      </a:r>
                    </a:p>
                    <a:p>
                      <a:endParaRPr lang="da-DK" sz="1200" b="0" i="1" baseline="0" dirty="0" smtClean="0">
                        <a:solidFill>
                          <a:schemeClr val="tx1"/>
                        </a:solidFill>
                        <a:latin typeface="+mn-lt"/>
                      </a:endParaRPr>
                    </a:p>
                    <a:p>
                      <a:endParaRPr lang="da-DK" sz="1200" b="0" i="1" baseline="0" dirty="0" smtClean="0">
                        <a:solidFill>
                          <a:schemeClr val="tx1"/>
                        </a:solidFill>
                        <a:latin typeface="+mn-lt"/>
                      </a:endParaRPr>
                    </a:p>
                    <a:p>
                      <a:endParaRPr lang="da-DK" sz="1200" b="0" i="1" dirty="0" smtClean="0">
                        <a:solidFill>
                          <a:schemeClr val="tx1"/>
                        </a:solidFill>
                        <a:latin typeface="+mn-lt"/>
                      </a:endParaRPr>
                    </a:p>
                    <a:p>
                      <a:endParaRPr lang="da-DK" sz="1200" b="0" dirty="0" smtClean="0">
                        <a:solidFill>
                          <a:schemeClr val="tx1"/>
                        </a:solidFill>
                        <a:latin typeface="+mn-lt"/>
                      </a:endParaRPr>
                    </a:p>
                    <a:p>
                      <a:endParaRPr lang="da-DK" sz="1200" b="0" dirty="0" smtClean="0">
                        <a:solidFill>
                          <a:schemeClr val="tx1"/>
                        </a:solidFill>
                        <a:latin typeface="+mn-lt"/>
                      </a:endParaRPr>
                    </a:p>
                  </a:txBody>
                  <a:tcPr marL="91443" marR="91443" marT="45695" marB="45695">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200" b="0" i="1" kern="1200" dirty="0" smtClean="0">
                        <a:solidFill>
                          <a:srgbClr val="FF0000"/>
                        </a:solidFill>
                        <a:latin typeface="+mn-lt"/>
                        <a:ea typeface="+mn-ea"/>
                        <a:cs typeface="+mn-cs"/>
                      </a:endParaRPr>
                    </a:p>
                    <a:p>
                      <a:endParaRPr lang="en-US" sz="1200" b="0" i="1" kern="1200" dirty="0" smtClean="0">
                        <a:solidFill>
                          <a:srgbClr val="FF0000"/>
                        </a:solidFill>
                        <a:latin typeface="+mn-lt"/>
                        <a:ea typeface="+mn-ea"/>
                        <a:cs typeface="+mn-cs"/>
                      </a:endParaRPr>
                    </a:p>
                  </a:txBody>
                  <a:tcPr marL="91443" marR="91443" marT="45695" marB="45695">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1763688" y="116632"/>
            <a:ext cx="6912768" cy="1231106"/>
          </a:xfrm>
          <a:prstGeom prst="rect">
            <a:avLst/>
          </a:prstGeom>
          <a:noFill/>
        </p:spPr>
        <p:txBody>
          <a:bodyPr wrap="square" rtlCol="0">
            <a:spAutoFit/>
          </a:bodyPr>
          <a:lstStyle/>
          <a:p>
            <a:pPr algn="ctr"/>
            <a:r>
              <a:rPr lang="en-NZ" sz="2800" b="1" dirty="0" smtClean="0">
                <a:solidFill>
                  <a:srgbClr val="C00000"/>
                </a:solidFill>
              </a:rPr>
              <a:t>L</a:t>
            </a:r>
            <a:r>
              <a:rPr lang="en-NZ" sz="2800" dirty="0" smtClean="0">
                <a:solidFill>
                  <a:srgbClr val="00B0F0"/>
                </a:solidFill>
              </a:rPr>
              <a:t>inking</a:t>
            </a:r>
            <a:r>
              <a:rPr lang="en-NZ" sz="2800" dirty="0" smtClean="0"/>
              <a:t> </a:t>
            </a:r>
            <a:r>
              <a:rPr lang="en-NZ" sz="2800" b="1" dirty="0" smtClean="0">
                <a:solidFill>
                  <a:srgbClr val="C00000"/>
                </a:solidFill>
              </a:rPr>
              <a:t>E</a:t>
            </a:r>
            <a:r>
              <a:rPr lang="en-NZ" sz="2800" dirty="0" smtClean="0">
                <a:solidFill>
                  <a:srgbClr val="00B0F0"/>
                </a:solidFill>
              </a:rPr>
              <a:t>ducational</a:t>
            </a:r>
            <a:r>
              <a:rPr lang="en-NZ" sz="2800" dirty="0" smtClean="0"/>
              <a:t> </a:t>
            </a:r>
            <a:r>
              <a:rPr lang="en-NZ" sz="2800" b="1" dirty="0" smtClean="0">
                <a:solidFill>
                  <a:srgbClr val="C00000"/>
                </a:solidFill>
              </a:rPr>
              <a:t>A</a:t>
            </a:r>
            <a:r>
              <a:rPr lang="en-NZ" sz="2800" dirty="0" smtClean="0">
                <a:solidFill>
                  <a:srgbClr val="00B0F0"/>
                </a:solidFill>
              </a:rPr>
              <a:t>ccomplishments to </a:t>
            </a:r>
            <a:r>
              <a:rPr lang="en-NZ" sz="2800" b="1" dirty="0" smtClean="0">
                <a:solidFill>
                  <a:srgbClr val="C00000"/>
                </a:solidFill>
              </a:rPr>
              <a:t>R</a:t>
            </a:r>
            <a:r>
              <a:rPr lang="en-NZ" sz="2800" dirty="0" smtClean="0">
                <a:solidFill>
                  <a:srgbClr val="00B0F0"/>
                </a:solidFill>
              </a:rPr>
              <a:t>eal-world</a:t>
            </a:r>
            <a:r>
              <a:rPr lang="en-NZ" sz="2800" dirty="0" smtClean="0"/>
              <a:t> </a:t>
            </a:r>
            <a:r>
              <a:rPr lang="en-NZ" sz="2800" b="1" dirty="0" smtClean="0">
                <a:solidFill>
                  <a:srgbClr val="C00000"/>
                </a:solidFill>
              </a:rPr>
              <a:t>N</a:t>
            </a:r>
            <a:r>
              <a:rPr lang="en-NZ" sz="2800" dirty="0" smtClean="0">
                <a:solidFill>
                  <a:srgbClr val="00B0F0"/>
                </a:solidFill>
              </a:rPr>
              <a:t>eeds</a:t>
            </a:r>
            <a:endParaRPr lang="en-NZ" sz="2800" dirty="0">
              <a:solidFill>
                <a:srgbClr val="00B0F0"/>
              </a:solidFill>
            </a:endParaRPr>
          </a:p>
          <a:p>
            <a:endParaRPr lang="en-NZ" b="1" dirty="0"/>
          </a:p>
        </p:txBody>
      </p:sp>
      <p:sp>
        <p:nvSpPr>
          <p:cNvPr id="5" name="TextBox 4"/>
          <p:cNvSpPr txBox="1"/>
          <p:nvPr/>
        </p:nvSpPr>
        <p:spPr>
          <a:xfrm>
            <a:off x="1763688" y="1052736"/>
            <a:ext cx="7070231" cy="1661993"/>
          </a:xfrm>
          <a:prstGeom prst="rect">
            <a:avLst/>
          </a:prstGeom>
          <a:noFill/>
        </p:spPr>
        <p:txBody>
          <a:bodyPr wrap="square" rtlCol="0">
            <a:spAutoFit/>
          </a:bodyPr>
          <a:lstStyle/>
          <a:p>
            <a:r>
              <a:rPr lang="en-NZ" sz="1400" dirty="0" smtClean="0"/>
              <a:t>This project started with the creation of an online learning community that promoted asynchronous and collaborative learning. As time has passed, the focus of the community has began to broaden, and now includes actively seeking out opportunities to make contributions to the wider community, whilst developing 21</a:t>
            </a:r>
            <a:r>
              <a:rPr lang="en-NZ" sz="1400" baseline="30000" dirty="0" smtClean="0"/>
              <a:t>st</a:t>
            </a:r>
            <a:r>
              <a:rPr lang="en-NZ" sz="1400" dirty="0" smtClean="0"/>
              <a:t> century skills.</a:t>
            </a:r>
          </a:p>
          <a:p>
            <a:r>
              <a:rPr lang="en-NZ" sz="1400" dirty="0" smtClean="0"/>
              <a:t>This project now aims to build relationships that ensure our students have authentic learning experiences, whilst our communities benefit from their broad range of skills.</a:t>
            </a:r>
          </a:p>
          <a:p>
            <a:endParaRPr lang="en-NZ" dirty="0"/>
          </a:p>
        </p:txBody>
      </p:sp>
      <p:pic>
        <p:nvPicPr>
          <p:cNvPr id="7" name="HC2sbBxXOds?version=3&amp;hl=en_US"/>
          <p:cNvPicPr>
            <a:picLocks noRot="1" noChangeAspect="1"/>
          </p:cNvPicPr>
          <p:nvPr>
            <a:videoFile r:link="rId1"/>
          </p:nvPr>
        </p:nvPicPr>
        <p:blipFill>
          <a:blip r:embed="rId4"/>
          <a:stretch>
            <a:fillRect/>
          </a:stretch>
        </p:blipFill>
        <p:spPr>
          <a:xfrm>
            <a:off x="2581826" y="2492896"/>
            <a:ext cx="5607029" cy="4032448"/>
          </a:xfrm>
          <a:prstGeom prst="rect">
            <a:avLst/>
          </a:prstGeom>
        </p:spPr>
      </p:pic>
    </p:spTree>
    <p:extLst>
      <p:ext uri="{BB962C8B-B14F-4D97-AF65-F5344CB8AC3E}">
        <p14:creationId xmlns:p14="http://schemas.microsoft.com/office/powerpoint/2010/main" val="39724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6"/>
          <p:cNvGraphicFramePr>
            <a:graphicFrameLocks noGrp="1"/>
          </p:cNvGraphicFramePr>
          <p:nvPr>
            <p:extLst>
              <p:ext uri="{D42A27DB-BD31-4B8C-83A1-F6EECF244321}">
                <p14:modId xmlns:p14="http://schemas.microsoft.com/office/powerpoint/2010/main" val="3117474134"/>
              </p:ext>
            </p:extLst>
          </p:nvPr>
        </p:nvGraphicFramePr>
        <p:xfrm>
          <a:off x="251520" y="116632"/>
          <a:ext cx="8784976" cy="6378537"/>
        </p:xfrm>
        <a:graphic>
          <a:graphicData uri="http://schemas.openxmlformats.org/drawingml/2006/table">
            <a:tbl>
              <a:tblPr firstRow="1" bandRow="1">
                <a:tableStyleId>{5C22544A-7EE6-4342-B048-85BDC9FD1C3A}</a:tableStyleId>
              </a:tblPr>
              <a:tblGrid>
                <a:gridCol w="1277815"/>
                <a:gridCol w="7507161"/>
              </a:tblGrid>
              <a:tr h="6378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black"/>
                          </a:solidFill>
                          <a:effectLst/>
                          <a:uLnTx/>
                          <a:uFillTx/>
                          <a:latin typeface="+mn-lt"/>
                          <a:ea typeface="+mn-ea"/>
                          <a:cs typeface="+mn-cs"/>
                        </a:rPr>
                        <a:t>Evidence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black"/>
                          </a:solidFill>
                          <a:effectLst/>
                          <a:uLnTx/>
                          <a:uFillTx/>
                          <a:latin typeface="+mn-lt"/>
                          <a:ea typeface="+mn-ea"/>
                          <a:cs typeface="+mn-cs"/>
                        </a:rPr>
                        <a:t>Knowledge Building &amp; Critical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black"/>
                          </a:solidFill>
                          <a:effectLst/>
                          <a:uLnTx/>
                          <a:uFillTx/>
                          <a:latin typeface="+mn-lt"/>
                          <a:ea typeface="+mn-ea"/>
                          <a:cs typeface="+mn-cs"/>
                        </a:rPr>
                        <a:t>Extended Learning Beyond the 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black"/>
                          </a:solidFill>
                          <a:effectLst/>
                          <a:uLnTx/>
                          <a:uFillTx/>
                          <a:latin typeface="+mn-lt"/>
                          <a:ea typeface="+mn-ea"/>
                          <a:cs typeface="+mn-cs"/>
                        </a:rPr>
                        <a:t>Collaboration</a:t>
                      </a:r>
                    </a:p>
                    <a:p>
                      <a:endParaRPr lang="da-DK" sz="1200" b="1" dirty="0" smtClean="0">
                        <a:solidFill>
                          <a:schemeClr val="tx1"/>
                        </a:solidFill>
                        <a:latin typeface="+mn-lt"/>
                      </a:endParaRPr>
                    </a:p>
                    <a:p>
                      <a:endParaRPr lang="da-DK" sz="1200" b="0" dirty="0" smtClean="0">
                        <a:solidFill>
                          <a:schemeClr val="tx1"/>
                        </a:solidFill>
                        <a:latin typeface="+mn-lt"/>
                      </a:endParaRPr>
                    </a:p>
                  </a:txBody>
                  <a:tcPr marL="91443" marR="91443" marT="45695" marB="45695">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800" b="1" i="0" u="none" strike="noStrike" kern="1200" cap="none" spc="0" normalizeH="0" baseline="0" noProof="0" dirty="0" smtClean="0">
                          <a:ln>
                            <a:noFill/>
                          </a:ln>
                          <a:solidFill>
                            <a:srgbClr val="C00000"/>
                          </a:solidFill>
                          <a:effectLst/>
                          <a:uLnTx/>
                          <a:uFillTx/>
                          <a:latin typeface="+mn-lt"/>
                          <a:ea typeface="+mn-ea"/>
                          <a:cs typeface="+mn-cs"/>
                        </a:rPr>
                        <a:t>L</a:t>
                      </a:r>
                      <a:r>
                        <a:rPr kumimoji="0" lang="en-NZ" sz="2800" b="0" i="0" u="none" strike="noStrike" kern="1200" cap="none" spc="0" normalizeH="0" baseline="0" noProof="0" dirty="0" smtClean="0">
                          <a:ln>
                            <a:noFill/>
                          </a:ln>
                          <a:solidFill>
                            <a:srgbClr val="00B0F0"/>
                          </a:solidFill>
                          <a:effectLst/>
                          <a:uLnTx/>
                          <a:uFillTx/>
                          <a:latin typeface="+mn-lt"/>
                          <a:ea typeface="+mn-ea"/>
                          <a:cs typeface="+mn-cs"/>
                        </a:rPr>
                        <a:t>inking</a:t>
                      </a:r>
                      <a:r>
                        <a:rPr kumimoji="0" lang="en-NZ"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NZ" sz="2800" b="1" i="0" u="none" strike="noStrike" kern="1200" cap="none" spc="0" normalizeH="0" baseline="0" noProof="0" dirty="0" smtClean="0">
                          <a:ln>
                            <a:noFill/>
                          </a:ln>
                          <a:solidFill>
                            <a:srgbClr val="C00000"/>
                          </a:solidFill>
                          <a:effectLst/>
                          <a:uLnTx/>
                          <a:uFillTx/>
                          <a:latin typeface="+mn-lt"/>
                          <a:ea typeface="+mn-ea"/>
                          <a:cs typeface="+mn-cs"/>
                        </a:rPr>
                        <a:t>E</a:t>
                      </a:r>
                      <a:r>
                        <a:rPr kumimoji="0" lang="en-NZ" sz="2800" b="0" i="0" u="none" strike="noStrike" kern="1200" cap="none" spc="0" normalizeH="0" baseline="0" noProof="0" dirty="0" smtClean="0">
                          <a:ln>
                            <a:noFill/>
                          </a:ln>
                          <a:solidFill>
                            <a:srgbClr val="00B0F0"/>
                          </a:solidFill>
                          <a:effectLst/>
                          <a:uLnTx/>
                          <a:uFillTx/>
                          <a:latin typeface="+mn-lt"/>
                          <a:ea typeface="+mn-ea"/>
                          <a:cs typeface="+mn-cs"/>
                        </a:rPr>
                        <a:t>ducational</a:t>
                      </a:r>
                      <a:r>
                        <a:rPr kumimoji="0" lang="en-NZ"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NZ" sz="2800" b="1" i="0" u="none" strike="noStrike" kern="1200" cap="none" spc="0" normalizeH="0" baseline="0" noProof="0" dirty="0" smtClean="0">
                          <a:ln>
                            <a:noFill/>
                          </a:ln>
                          <a:solidFill>
                            <a:srgbClr val="C00000"/>
                          </a:solidFill>
                          <a:effectLst/>
                          <a:uLnTx/>
                          <a:uFillTx/>
                          <a:latin typeface="+mn-lt"/>
                          <a:ea typeface="+mn-ea"/>
                          <a:cs typeface="+mn-cs"/>
                        </a:rPr>
                        <a:t>A</a:t>
                      </a:r>
                      <a:r>
                        <a:rPr kumimoji="0" lang="en-NZ" sz="2800" b="0" i="0" u="none" strike="noStrike" kern="1200" cap="none" spc="0" normalizeH="0" baseline="0" noProof="0" dirty="0" smtClean="0">
                          <a:ln>
                            <a:noFill/>
                          </a:ln>
                          <a:solidFill>
                            <a:srgbClr val="00B0F0"/>
                          </a:solidFill>
                          <a:effectLst/>
                          <a:uLnTx/>
                          <a:uFillTx/>
                          <a:latin typeface="+mn-lt"/>
                          <a:ea typeface="+mn-ea"/>
                          <a:cs typeface="+mn-cs"/>
                        </a:rPr>
                        <a:t>ccomplishments to </a:t>
                      </a:r>
                      <a:r>
                        <a:rPr kumimoji="0" lang="en-NZ" sz="2800" b="1" i="0" u="none" strike="noStrike" kern="1200" cap="none" spc="0" normalizeH="0" baseline="0" noProof="0" dirty="0" smtClean="0">
                          <a:ln>
                            <a:noFill/>
                          </a:ln>
                          <a:solidFill>
                            <a:srgbClr val="C00000"/>
                          </a:solidFill>
                          <a:effectLst/>
                          <a:uLnTx/>
                          <a:uFillTx/>
                          <a:latin typeface="+mn-lt"/>
                          <a:ea typeface="+mn-ea"/>
                          <a:cs typeface="+mn-cs"/>
                        </a:rPr>
                        <a:t>R</a:t>
                      </a:r>
                      <a:r>
                        <a:rPr kumimoji="0" lang="en-NZ" sz="2800" b="0" i="0" u="none" strike="noStrike" kern="1200" cap="none" spc="0" normalizeH="0" baseline="0" noProof="0" dirty="0" smtClean="0">
                          <a:ln>
                            <a:noFill/>
                          </a:ln>
                          <a:solidFill>
                            <a:srgbClr val="00B0F0"/>
                          </a:solidFill>
                          <a:effectLst/>
                          <a:uLnTx/>
                          <a:uFillTx/>
                          <a:latin typeface="+mn-lt"/>
                          <a:ea typeface="+mn-ea"/>
                          <a:cs typeface="+mn-cs"/>
                        </a:rPr>
                        <a:t>eal-world</a:t>
                      </a:r>
                      <a:r>
                        <a:rPr kumimoji="0" lang="en-NZ"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NZ" sz="2800" b="1" i="0" u="none" strike="noStrike" kern="1200" cap="none" spc="0" normalizeH="0" baseline="0" noProof="0" dirty="0" smtClean="0">
                          <a:ln>
                            <a:noFill/>
                          </a:ln>
                          <a:solidFill>
                            <a:srgbClr val="C00000"/>
                          </a:solidFill>
                          <a:effectLst/>
                          <a:uLnTx/>
                          <a:uFillTx/>
                          <a:latin typeface="+mn-lt"/>
                          <a:ea typeface="+mn-ea"/>
                          <a:cs typeface="+mn-cs"/>
                        </a:rPr>
                        <a:t>N</a:t>
                      </a:r>
                      <a:r>
                        <a:rPr kumimoji="0" lang="en-NZ" sz="2800" b="0" i="0" u="none" strike="noStrike" kern="1200" cap="none" spc="0" normalizeH="0" baseline="0" noProof="0" dirty="0" smtClean="0">
                          <a:ln>
                            <a:noFill/>
                          </a:ln>
                          <a:solidFill>
                            <a:srgbClr val="00B0F0"/>
                          </a:solidFill>
                          <a:effectLst/>
                          <a:uLnTx/>
                          <a:uFillTx/>
                          <a:latin typeface="+mn-lt"/>
                          <a:ea typeface="+mn-ea"/>
                          <a:cs typeface="+mn-cs"/>
                        </a:rPr>
                        <a:t>eeds</a:t>
                      </a:r>
                    </a:p>
                    <a:p>
                      <a:pPr algn="ctr"/>
                      <a:r>
                        <a:rPr lang="en-US" sz="1600" kern="1200" dirty="0" smtClean="0">
                          <a:solidFill>
                            <a:srgbClr val="C00000"/>
                          </a:solidFill>
                          <a:latin typeface="+mn-lt"/>
                          <a:ea typeface="+mn-ea"/>
                          <a:cs typeface="+mn-cs"/>
                        </a:rPr>
                        <a:t>This year was our first opportunity to have</a:t>
                      </a:r>
                      <a:r>
                        <a:rPr lang="en-US" sz="1600" kern="1200" baseline="0" dirty="0" smtClean="0">
                          <a:solidFill>
                            <a:srgbClr val="C00000"/>
                          </a:solidFill>
                          <a:latin typeface="+mn-lt"/>
                          <a:ea typeface="+mn-ea"/>
                          <a:cs typeface="+mn-cs"/>
                        </a:rPr>
                        <a:t> students work towards educational goals that also served the needs of our community. The contribution our students made was astounding. </a:t>
                      </a:r>
                    </a:p>
                    <a:p>
                      <a:pPr algn="ctr"/>
                      <a:r>
                        <a:rPr lang="en-US" sz="1600" kern="1200" baseline="0" dirty="0" smtClean="0">
                          <a:solidFill>
                            <a:srgbClr val="C00000"/>
                          </a:solidFill>
                          <a:latin typeface="+mn-lt"/>
                          <a:ea typeface="+mn-ea"/>
                          <a:cs typeface="+mn-cs"/>
                        </a:rPr>
                        <a:t>We already have plans to expand this for next year.</a:t>
                      </a:r>
                      <a:endParaRPr lang="en-US" sz="1600" kern="1200" dirty="0">
                        <a:solidFill>
                          <a:srgbClr val="C00000"/>
                        </a:solidFill>
                        <a:latin typeface="+mn-lt"/>
                        <a:ea typeface="+mn-ea"/>
                        <a:cs typeface="+mn-cs"/>
                      </a:endParaRPr>
                    </a:p>
                  </a:txBody>
                  <a:tcPr marL="91443" marR="91443" marT="45695" marB="45695">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3" name="ELNiivzsmms?version=3&amp;hl=en_US"/>
          <p:cNvPicPr>
            <a:picLocks noRot="1" noChangeAspect="1"/>
          </p:cNvPicPr>
          <p:nvPr>
            <a:videoFile r:link="rId1"/>
          </p:nvPr>
        </p:nvPicPr>
        <p:blipFill>
          <a:blip r:embed="rId3"/>
          <a:stretch>
            <a:fillRect/>
          </a:stretch>
        </p:blipFill>
        <p:spPr>
          <a:xfrm>
            <a:off x="2483768" y="1988840"/>
            <a:ext cx="5848490" cy="4386368"/>
          </a:xfrm>
          <a:prstGeom prst="rect">
            <a:avLst/>
          </a:prstGeom>
        </p:spPr>
      </p:pic>
    </p:spTree>
    <p:extLst>
      <p:ext uri="{BB962C8B-B14F-4D97-AF65-F5344CB8AC3E}">
        <p14:creationId xmlns:p14="http://schemas.microsoft.com/office/powerpoint/2010/main" val="107228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6"/>
          <p:cNvGraphicFramePr>
            <a:graphicFrameLocks noGrp="1"/>
          </p:cNvGraphicFramePr>
          <p:nvPr>
            <p:extLst>
              <p:ext uri="{D42A27DB-BD31-4B8C-83A1-F6EECF244321}">
                <p14:modId xmlns:p14="http://schemas.microsoft.com/office/powerpoint/2010/main" val="2355124186"/>
              </p:ext>
            </p:extLst>
          </p:nvPr>
        </p:nvGraphicFramePr>
        <p:xfrm>
          <a:off x="251520" y="146807"/>
          <a:ext cx="8784976" cy="6306529"/>
        </p:xfrm>
        <a:graphic>
          <a:graphicData uri="http://schemas.openxmlformats.org/drawingml/2006/table">
            <a:tbl>
              <a:tblPr firstRow="1" bandRow="1">
                <a:tableStyleId>{5C22544A-7EE6-4342-B048-85BDC9FD1C3A}</a:tableStyleId>
              </a:tblPr>
              <a:tblGrid>
                <a:gridCol w="1440160"/>
                <a:gridCol w="7344816"/>
              </a:tblGrid>
              <a:tr h="6306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black"/>
                          </a:solidFill>
                          <a:effectLst/>
                          <a:uLnTx/>
                          <a:uFillTx/>
                          <a:latin typeface="+mn-lt"/>
                          <a:ea typeface="+mn-ea"/>
                          <a:cs typeface="+mn-cs"/>
                        </a:rPr>
                        <a:t>Evidence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black"/>
                          </a:solidFill>
                          <a:effectLst/>
                          <a:uLnTx/>
                          <a:uFillTx/>
                          <a:latin typeface="+mn-lt"/>
                          <a:ea typeface="+mn-ea"/>
                          <a:cs typeface="+mn-cs"/>
                        </a:rPr>
                        <a:t>Knowledge Building &amp; Critical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smtClean="0">
                        <a:ln>
                          <a:noFill/>
                        </a:ln>
                        <a:solidFill>
                          <a:prstClr val="black"/>
                        </a:solidFill>
                        <a:effectLst/>
                        <a:uLnTx/>
                        <a:uFillTx/>
                        <a:latin typeface="+mn-lt"/>
                        <a:ea typeface="+mn-ea"/>
                        <a:cs typeface="+mn-cs"/>
                      </a:endParaRPr>
                    </a:p>
                    <a:p>
                      <a:endParaRPr lang="da-DK" sz="1200" b="1" dirty="0" smtClean="0">
                        <a:solidFill>
                          <a:schemeClr val="tx1"/>
                        </a:solidFill>
                        <a:latin typeface="+mn-lt"/>
                      </a:endParaRPr>
                    </a:p>
                    <a:p>
                      <a:r>
                        <a:rPr lang="da-DK" sz="1400" b="1" dirty="0" smtClean="0">
                          <a:solidFill>
                            <a:schemeClr val="tx1"/>
                          </a:solidFill>
                          <a:latin typeface="+mn-lt"/>
                        </a:rPr>
                        <a:t>Extended Learning Beyond the Classroom</a:t>
                      </a:r>
                    </a:p>
                    <a:p>
                      <a:endParaRPr lang="da-DK" sz="1200" b="0" i="1" dirty="0" smtClean="0">
                        <a:solidFill>
                          <a:schemeClr val="tx1"/>
                        </a:solidFill>
                        <a:latin typeface="+mn-lt"/>
                      </a:endParaRPr>
                    </a:p>
                    <a:p>
                      <a:endParaRPr lang="en-US" sz="1200" b="0"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smtClean="0">
                          <a:ln>
                            <a:noFill/>
                          </a:ln>
                          <a:solidFill>
                            <a:prstClr val="black"/>
                          </a:solidFill>
                          <a:effectLst/>
                          <a:uLnTx/>
                          <a:uFillTx/>
                          <a:latin typeface="+mn-lt"/>
                          <a:ea typeface="+mn-ea"/>
                          <a:cs typeface="+mn-cs"/>
                        </a:rPr>
                        <a:t>Collaboration</a:t>
                      </a:r>
                    </a:p>
                    <a:p>
                      <a:endParaRPr lang="da-DK" sz="1200" b="0" i="1" dirty="0" smtClean="0">
                        <a:solidFill>
                          <a:schemeClr val="tx1"/>
                        </a:solidFill>
                        <a:latin typeface="+mn-lt"/>
                      </a:endParaRPr>
                    </a:p>
                  </a:txBody>
                  <a:tcPr marL="91443" marR="91443" marT="45695" marB="45695">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1100" kern="1200" dirty="0" smtClean="0">
                        <a:solidFill>
                          <a:schemeClr val="bg1">
                            <a:lumMod val="50000"/>
                          </a:schemeClr>
                        </a:solidFill>
                        <a:latin typeface="+mn-lt"/>
                        <a:ea typeface="+mn-ea"/>
                        <a:cs typeface="Calibri"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B0F0"/>
                          </a:solidFill>
                          <a:effectLst/>
                          <a:uLnTx/>
                          <a:uFillTx/>
                          <a:latin typeface="+mn-lt"/>
                          <a:ea typeface="+mn-ea"/>
                          <a:cs typeface="+mn-cs"/>
                        </a:rPr>
                        <a:t>Our collaborative learning community</a:t>
                      </a:r>
                    </a:p>
                    <a:p>
                      <a:pPr algn="ctr"/>
                      <a:r>
                        <a:rPr lang="en-US" sz="1400" kern="1200" dirty="0" smtClean="0">
                          <a:solidFill>
                            <a:schemeClr val="bg1">
                              <a:lumMod val="50000"/>
                            </a:schemeClr>
                          </a:solidFill>
                          <a:latin typeface="+mn-lt"/>
                          <a:ea typeface="+mn-ea"/>
                          <a:cs typeface="Calibri" pitchFamily="34" charset="0"/>
                        </a:rPr>
                        <a:t>Our learning community</a:t>
                      </a:r>
                      <a:r>
                        <a:rPr lang="en-US" sz="1400" kern="1200" baseline="0" dirty="0" smtClean="0">
                          <a:solidFill>
                            <a:schemeClr val="bg1">
                              <a:lumMod val="50000"/>
                            </a:schemeClr>
                          </a:solidFill>
                          <a:latin typeface="+mn-lt"/>
                          <a:ea typeface="+mn-ea"/>
                          <a:cs typeface="Calibri" pitchFamily="34" charset="0"/>
                        </a:rPr>
                        <a:t> has been designed to promote active learning and collaboration. Here are some of the ways this takes place.</a:t>
                      </a:r>
                      <a:endParaRPr lang="en-US" sz="1400" kern="1200" dirty="0" smtClean="0">
                        <a:solidFill>
                          <a:schemeClr val="bg1">
                            <a:lumMod val="50000"/>
                          </a:schemeClr>
                        </a:solidFill>
                        <a:latin typeface="+mn-lt"/>
                        <a:ea typeface="+mn-ea"/>
                        <a:cs typeface="Calibri" pitchFamily="34" charset="0"/>
                      </a:endParaRPr>
                    </a:p>
                    <a:p>
                      <a:endParaRPr lang="en-US" sz="1100" kern="1200" dirty="0" smtClean="0">
                        <a:solidFill>
                          <a:schemeClr val="bg1">
                            <a:lumMod val="50000"/>
                          </a:schemeClr>
                        </a:solidFill>
                        <a:latin typeface="+mn-lt"/>
                        <a:ea typeface="+mn-ea"/>
                        <a:cs typeface="Calibri" pitchFamily="34" charset="0"/>
                      </a:endParaRPr>
                    </a:p>
                  </a:txBody>
                  <a:tcPr marL="91443" marR="91443" marT="45695" marB="45695">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3" name="D8xZ9HJccO8?version=3&amp;hl=en_US"/>
          <p:cNvPicPr>
            <a:picLocks noRot="1" noChangeAspect="1"/>
          </p:cNvPicPr>
          <p:nvPr>
            <a:videoFile r:link="rId2"/>
          </p:nvPr>
        </p:nvPicPr>
        <p:blipFill>
          <a:blip r:embed="rId4"/>
          <a:stretch>
            <a:fillRect/>
          </a:stretch>
        </p:blipFill>
        <p:spPr>
          <a:xfrm>
            <a:off x="3491880" y="1699941"/>
            <a:ext cx="4032448" cy="2160240"/>
          </a:xfrm>
          <a:prstGeom prst="rect">
            <a:avLst/>
          </a:prstGeom>
        </p:spPr>
      </p:pic>
      <p:sp>
        <p:nvSpPr>
          <p:cNvPr id="5" name="TextBox 4"/>
          <p:cNvSpPr txBox="1"/>
          <p:nvPr/>
        </p:nvSpPr>
        <p:spPr>
          <a:xfrm>
            <a:off x="3239852" y="1195414"/>
            <a:ext cx="4536504" cy="461665"/>
          </a:xfrm>
          <a:prstGeom prst="rect">
            <a:avLst/>
          </a:prstGeom>
          <a:noFill/>
        </p:spPr>
        <p:txBody>
          <a:bodyPr wrap="square" rtlCol="0">
            <a:spAutoFit/>
          </a:bodyPr>
          <a:lstStyle/>
          <a:p>
            <a:pPr algn="ctr"/>
            <a:r>
              <a:rPr lang="en-NZ" sz="2400" b="1" dirty="0" smtClean="0">
                <a:solidFill>
                  <a:srgbClr val="C00000"/>
                </a:solidFill>
              </a:rPr>
              <a:t>Podcasting</a:t>
            </a:r>
            <a:endParaRPr lang="en-NZ" sz="2400" b="1" dirty="0">
              <a:solidFill>
                <a:srgbClr val="C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455266108"/>
              </p:ext>
            </p:extLst>
          </p:nvPr>
        </p:nvGraphicFramePr>
        <p:xfrm>
          <a:off x="2674640" y="5403367"/>
          <a:ext cx="914400" cy="771525"/>
        </p:xfrm>
        <a:graphic>
          <a:graphicData uri="http://schemas.openxmlformats.org/presentationml/2006/ole">
            <mc:AlternateContent xmlns:mc="http://schemas.openxmlformats.org/markup-compatibility/2006">
              <mc:Choice xmlns:v="urn:schemas-microsoft-com:vml" Requires="v">
                <p:oleObj spid="_x0000_s2064" name="Acrobat Document" showAsIcon="1" r:id="rId5" imgW="914400" imgH="771480" progId="AcroExch.Document.7">
                  <p:link updateAutomatic="1"/>
                </p:oleObj>
              </mc:Choice>
              <mc:Fallback>
                <p:oleObj name="Acrobat Document" showAsIcon="1" r:id="rId5" imgW="914400" imgH="771480" progId="AcroExch.Document.7">
                  <p:link updateAutomatic="1"/>
                  <p:pic>
                    <p:nvPicPr>
                      <p:cNvPr id="0" name="Object 8"/>
                      <p:cNvPicPr>
                        <a:picLocks noChangeAspect="1" noChangeArrowheads="1"/>
                      </p:cNvPicPr>
                      <p:nvPr/>
                    </p:nvPicPr>
                    <p:blipFill>
                      <a:blip r:embed="rId6"/>
                      <a:srcRect/>
                      <a:stretch>
                        <a:fillRect/>
                      </a:stretch>
                    </p:blipFill>
                    <p:spPr bwMode="auto">
                      <a:xfrm>
                        <a:off x="2674640" y="5403367"/>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195736" y="3833707"/>
            <a:ext cx="1872208" cy="1569660"/>
          </a:xfrm>
          <a:prstGeom prst="rect">
            <a:avLst/>
          </a:prstGeom>
          <a:noFill/>
        </p:spPr>
        <p:txBody>
          <a:bodyPr wrap="square" rtlCol="0">
            <a:spAutoFit/>
          </a:bodyPr>
          <a:lstStyle/>
          <a:p>
            <a:pPr algn="ctr"/>
            <a:r>
              <a:rPr lang="en-NZ" sz="2400" b="1" dirty="0">
                <a:solidFill>
                  <a:srgbClr val="C00000"/>
                </a:solidFill>
              </a:rPr>
              <a:t>Students create collaborative notes</a:t>
            </a:r>
          </a:p>
        </p:txBody>
      </p:sp>
      <p:graphicFrame>
        <p:nvGraphicFramePr>
          <p:cNvPr id="8" name="Object 7"/>
          <p:cNvGraphicFramePr>
            <a:graphicFrameLocks noChangeAspect="1"/>
          </p:cNvGraphicFramePr>
          <p:nvPr>
            <p:extLst>
              <p:ext uri="{D42A27DB-BD31-4B8C-83A1-F6EECF244321}">
                <p14:modId xmlns:p14="http://schemas.microsoft.com/office/powerpoint/2010/main" val="743994651"/>
              </p:ext>
            </p:extLst>
          </p:nvPr>
        </p:nvGraphicFramePr>
        <p:xfrm>
          <a:off x="7278073" y="5468814"/>
          <a:ext cx="744537" cy="771525"/>
        </p:xfrm>
        <a:graphic>
          <a:graphicData uri="http://schemas.openxmlformats.org/presentationml/2006/ole">
            <mc:AlternateContent xmlns:mc="http://schemas.openxmlformats.org/markup-compatibility/2006">
              <mc:Choice xmlns:v="urn:schemas-microsoft-com:vml" Requires="v">
                <p:oleObj spid="_x0000_s2065" name="Acrobat Document" showAsIcon="1" r:id="rId7" imgW="914400" imgH="771480" progId="AcroExch.Document.7">
                  <p:link updateAutomatic="1"/>
                </p:oleObj>
              </mc:Choice>
              <mc:Fallback>
                <p:oleObj name="Acrobat Document" showAsIcon="1" r:id="rId7" imgW="914400" imgH="771480" progId="AcroExch.Document.7">
                  <p:link updateAutomatic="1"/>
                  <p:pic>
                    <p:nvPicPr>
                      <p:cNvPr id="0" name="Object 10"/>
                      <p:cNvPicPr>
                        <a:picLocks noChangeAspect="1" noChangeArrowheads="1"/>
                      </p:cNvPicPr>
                      <p:nvPr/>
                    </p:nvPicPr>
                    <p:blipFill>
                      <a:blip r:embed="rId8"/>
                      <a:srcRect/>
                      <a:stretch>
                        <a:fillRect/>
                      </a:stretch>
                    </p:blipFill>
                    <p:spPr bwMode="auto">
                      <a:xfrm>
                        <a:off x="7278073" y="5468814"/>
                        <a:ext cx="74453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6732240" y="3899154"/>
            <a:ext cx="1836204" cy="1569660"/>
          </a:xfrm>
          <a:prstGeom prst="rect">
            <a:avLst/>
          </a:prstGeom>
          <a:noFill/>
        </p:spPr>
        <p:txBody>
          <a:bodyPr wrap="square" rtlCol="0">
            <a:spAutoFit/>
          </a:bodyPr>
          <a:lstStyle/>
          <a:p>
            <a:pPr algn="ctr"/>
            <a:r>
              <a:rPr lang="en-NZ" sz="2400" b="1" dirty="0">
                <a:solidFill>
                  <a:srgbClr val="C00000"/>
                </a:solidFill>
              </a:rPr>
              <a:t>Students collaborate through discussion</a:t>
            </a:r>
          </a:p>
        </p:txBody>
      </p:sp>
    </p:spTree>
    <p:extLst>
      <p:ext uri="{BB962C8B-B14F-4D97-AF65-F5344CB8AC3E}">
        <p14:creationId xmlns:p14="http://schemas.microsoft.com/office/powerpoint/2010/main" val="10835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A4C9067EF0E240A0D929DA769F7D1C" ma:contentTypeVersion="0" ma:contentTypeDescription="Create a new document." ma:contentTypeScope="" ma:versionID="e74eb89bb7e7f7a76600adfb670a9e5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C6468-8755-44AC-8307-1F3B7C461E95}">
  <ds:schemaRef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EF8CEFD-7783-433D-BE83-E29C2C9E2DEE}">
  <ds:schemaRefs>
    <ds:schemaRef ds:uri="http://schemas.microsoft.com/sharepoint/v3/contenttype/forms"/>
  </ds:schemaRefs>
</ds:datastoreItem>
</file>

<file path=customXml/itemProps3.xml><?xml version="1.0" encoding="utf-8"?>
<ds:datastoreItem xmlns:ds="http://schemas.openxmlformats.org/officeDocument/2006/customXml" ds:itemID="{67A95316-E853-4007-AE34-F73239D27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2866</TotalTime>
  <Words>467</Words>
  <Application>Microsoft Office PowerPoint</Application>
  <PresentationFormat>On-screen Show (4:3)</PresentationFormat>
  <Paragraphs>80</Paragraphs>
  <Slides>6</Slides>
  <Notes>2</Notes>
  <HiddenSlides>0</HiddenSlides>
  <MMClips>3</MMClips>
  <ScaleCrop>false</ScaleCrop>
  <HeadingPairs>
    <vt:vector size="8" baseType="variant">
      <vt:variant>
        <vt:lpstr>Fonts Used</vt:lpstr>
      </vt:variant>
      <vt:variant>
        <vt:i4>4</vt:i4>
      </vt:variant>
      <vt:variant>
        <vt:lpstr>Theme</vt:lpstr>
      </vt:variant>
      <vt:variant>
        <vt:i4>1</vt:i4>
      </vt:variant>
      <vt:variant>
        <vt:lpstr>Links</vt:lpstr>
      </vt:variant>
      <vt:variant>
        <vt:i4>2</vt:i4>
      </vt:variant>
      <vt:variant>
        <vt:lpstr>Slide Titles</vt:lpstr>
      </vt:variant>
      <vt:variant>
        <vt:i4>6</vt:i4>
      </vt:variant>
    </vt:vector>
  </HeadingPairs>
  <TitlesOfParts>
    <vt:vector size="13" baseType="lpstr">
      <vt:lpstr>ＭＳ Ｐゴシック</vt:lpstr>
      <vt:lpstr>Arial</vt:lpstr>
      <vt:lpstr>Calibri</vt:lpstr>
      <vt:lpstr>Segoe</vt:lpstr>
      <vt:lpstr>Office Theme</vt:lpstr>
      <vt:lpstr>\\bdsc.school.nz\users\home\staff\c.clay\documents\Washington work\Students create collaborative notes.pdf</vt:lpstr>
      <vt:lpstr>\\bdsc.school.nz\users\home\staff\c.clay\documents\Washington work\Collaboration through discussion.pdf</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Learning Global Forum 2011</dc:title>
  <dc:creator>Chris Clay</dc:creator>
  <cp:lastModifiedBy>Gerald</cp:lastModifiedBy>
  <cp:revision>40</cp:revision>
  <dcterms:created xsi:type="dcterms:W3CDTF">2011-08-17T11:53:16Z</dcterms:created>
  <dcterms:modified xsi:type="dcterms:W3CDTF">2014-08-07T11:10:56Z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0x01010064A4C9067EF0E240A0D929DA769F7D1C</vt:lpwstr>
  </property>
</Properties>
</file>